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394308-4F26-45FA-9322-C93ADAB7A08E}"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28A8E-CA65-4CF6-BD0A-CB7C1CE2617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394308-4F26-45FA-9322-C93ADAB7A08E}"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28A8E-CA65-4CF6-BD0A-CB7C1CE2617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394308-4F26-45FA-9322-C93ADAB7A08E}"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28A8E-CA65-4CF6-BD0A-CB7C1CE2617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394308-4F26-45FA-9322-C93ADAB7A08E}" type="datetimeFigureOut">
              <a:rPr lang="en-US" smtClean="0"/>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328A8E-CA65-4CF6-BD0A-CB7C1CE2617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394308-4F26-45FA-9322-C93ADAB7A08E}" type="datetimeFigureOut">
              <a:rPr lang="en-US" smtClean="0"/>
              <a:t>7/22/2022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328A8E-CA65-4CF6-BD0A-CB7C1CE2617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394308-4F26-45FA-9322-C93ADAB7A08E}" type="datetimeFigureOut">
              <a:rPr lang="en-US" smtClean="0"/>
              <a:t>7/22/2022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328A8E-CA65-4CF6-BD0A-CB7C1CE2617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394308-4F26-45FA-9322-C93ADAB7A08E}" type="datetimeFigureOut">
              <a:rPr lang="en-US" smtClean="0"/>
              <a:t>7/22/2022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328A8E-CA65-4CF6-BD0A-CB7C1CE2617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394308-4F26-45FA-9322-C93ADAB7A08E}" type="datetimeFigureOut">
              <a:rPr lang="en-US" smtClean="0"/>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328A8E-CA65-4CF6-BD0A-CB7C1CE2617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394308-4F26-45FA-9322-C93ADAB7A08E}" type="datetimeFigureOut">
              <a:rPr lang="en-US" smtClean="0"/>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328A8E-CA65-4CF6-BD0A-CB7C1CE2617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394308-4F26-45FA-9322-C93ADAB7A08E}"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28A8E-CA65-4CF6-BD0A-CB7C1CE2617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394308-4F26-45FA-9322-C93ADAB7A08E}"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28A8E-CA65-4CF6-BD0A-CB7C1CE2617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394308-4F26-45FA-9322-C93ADAB7A08E}" type="datetimeFigureOut">
              <a:rPr lang="en-US" smtClean="0"/>
              <a:t>7/22/2022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328A8E-CA65-4CF6-BD0A-CB7C1CE2617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talend.com/resources/future-big-data/" TargetMode="External"/><Relationship Id="rId2" Type="http://schemas.openxmlformats.org/officeDocument/2006/relationships/hyperlink" Target="https://www.talend.com/resources/what-is-cloud-integratio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talend.com/resources/what-is-data-preparation/" TargetMode="External"/><Relationship Id="rId2" Type="http://schemas.openxmlformats.org/officeDocument/2006/relationships/hyperlink" Target="https://www.talend.com/resources/data-lake-vs-data-warehouse/" TargetMode="External"/><Relationship Id="rId1" Type="http://schemas.openxmlformats.org/officeDocument/2006/relationships/slideLayout" Target="../slideLayouts/slideLayout7.xml"/><Relationship Id="rId6" Type="http://schemas.openxmlformats.org/officeDocument/2006/relationships/hyperlink" Target="https://www.talend.com/solutions/data-protection-gdpr-compliance/" TargetMode="External"/><Relationship Id="rId5" Type="http://schemas.openxmlformats.org/officeDocument/2006/relationships/hyperlink" Target="https://www.talend.com/resources/self-service-analytics/" TargetMode="External"/><Relationship Id="rId4" Type="http://schemas.openxmlformats.org/officeDocument/2006/relationships/hyperlink" Target="https://www.talend.com/resources/what-is-machine-learning/"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 PROCESSING</a:t>
            </a:r>
            <a:endParaRPr lang="en-US" dirty="0"/>
          </a:p>
        </p:txBody>
      </p:sp>
      <p:pic>
        <p:nvPicPr>
          <p:cNvPr id="5124" name="Picture 4" descr="Components of Data Processing Stock Illustration - Illustration of  technology, processing: 148039197"/>
          <p:cNvPicPr>
            <a:picLocks noChangeAspect="1" noChangeArrowheads="1"/>
          </p:cNvPicPr>
          <p:nvPr/>
        </p:nvPicPr>
        <p:blipFill>
          <a:blip r:embed="rId2"/>
          <a:srcRect/>
          <a:stretch>
            <a:fillRect/>
          </a:stretch>
        </p:blipFill>
        <p:spPr bwMode="auto">
          <a:xfrm>
            <a:off x="0" y="0"/>
            <a:ext cx="9358346"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186309"/>
          </a:xfrm>
          <a:prstGeom prst="rect">
            <a:avLst/>
          </a:prstGeom>
        </p:spPr>
        <p:txBody>
          <a:bodyPr wrap="square">
            <a:spAutoFit/>
          </a:bodyPr>
          <a:lstStyle/>
          <a:p>
            <a:r>
              <a:rPr lang="en-US" sz="6000" b="1" u="sng" dirty="0"/>
              <a:t>What is data processing?</a:t>
            </a:r>
          </a:p>
          <a:p>
            <a:endParaRPr lang="en-US" sz="2800" dirty="0" smtClean="0"/>
          </a:p>
          <a:p>
            <a:endParaRPr lang="en-US" sz="2800" dirty="0"/>
          </a:p>
          <a:p>
            <a:r>
              <a:rPr lang="en-US" sz="2800" dirty="0" smtClean="0"/>
              <a:t>Data </a:t>
            </a:r>
            <a:r>
              <a:rPr lang="en-US" sz="2800" dirty="0"/>
              <a:t>processing occurs when data is collected and translated into usable information. Usually performed by a data scientist or team of data scientists, it is important for data processing to be done correctly as not to negatively affect the end product, or data output.</a:t>
            </a:r>
          </a:p>
          <a:p>
            <a:r>
              <a:rPr lang="en-US" sz="2800" dirty="0"/>
              <a:t>Data processing starts with data in its raw form and converts it into a more readable format (graphs, documents, etc.), giving it the form and context necessary to be interpreted by computers and utilized by employees throughout an organization.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8847"/>
            <a:ext cx="9144000" cy="6740307"/>
          </a:xfrm>
          <a:prstGeom prst="rect">
            <a:avLst/>
          </a:prstGeom>
        </p:spPr>
        <p:txBody>
          <a:bodyPr wrap="square">
            <a:spAutoFit/>
          </a:bodyPr>
          <a:lstStyle/>
          <a:p>
            <a:r>
              <a:rPr lang="en-US" sz="4800" b="1" dirty="0"/>
              <a:t>The future of data processing</a:t>
            </a:r>
          </a:p>
          <a:p>
            <a:endParaRPr lang="en-US" sz="2400" dirty="0" smtClean="0"/>
          </a:p>
          <a:p>
            <a:r>
              <a:rPr lang="en-US" sz="2400" dirty="0" smtClean="0"/>
              <a:t>The </a:t>
            </a:r>
            <a:r>
              <a:rPr lang="en-US" sz="2400" dirty="0"/>
              <a:t>future of data processing lies </a:t>
            </a:r>
            <a:r>
              <a:rPr lang="en-US" sz="2400" dirty="0">
                <a:hlinkClick r:id="rId2"/>
              </a:rPr>
              <a:t>in the cloud</a:t>
            </a:r>
            <a:r>
              <a:rPr lang="en-US" sz="2400" dirty="0"/>
              <a:t>. Cloud technology builds on the convenience of current electronic data processing methods and accelerates its speed and effectiveness. Faster, higher-quality data means more data for each organization to utilize and more valuable insights to extract.</a:t>
            </a:r>
          </a:p>
          <a:p>
            <a:r>
              <a:rPr lang="en-US" sz="2400" dirty="0"/>
              <a:t>As </a:t>
            </a:r>
            <a:r>
              <a:rPr lang="en-US" sz="2400" dirty="0">
                <a:hlinkClick r:id="rId3"/>
              </a:rPr>
              <a:t>big data</a:t>
            </a:r>
            <a:r>
              <a:rPr lang="en-US" sz="2400" dirty="0"/>
              <a:t> migrates to the cloud, companies are realizing huge benefits. Big data cloud technologies allow for companies to combine all of their platforms into one easily-adaptable system. As software changes and updates (as it does often in the world of big data), cloud technology seamlessly integrates the new with the old.</a:t>
            </a:r>
          </a:p>
          <a:p>
            <a:r>
              <a:rPr lang="en-US" sz="2400" dirty="0"/>
              <a:t>The benefits of cloud data processing are in no way limited to large corporations. In fact, small companies can reap major benefits of their own. Cloud platforms can be inexpensive and offer the flexibility to grow and expand capabilities as the company grows. It gives companies the ability to scale without a hefty price tag.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740307"/>
          </a:xfrm>
          <a:prstGeom prst="rect">
            <a:avLst/>
          </a:prstGeom>
        </p:spPr>
        <p:txBody>
          <a:bodyPr wrap="square">
            <a:spAutoFit/>
          </a:bodyPr>
          <a:lstStyle/>
          <a:p>
            <a:r>
              <a:rPr lang="en-US" sz="3600" b="1" u="sng" dirty="0" smtClean="0"/>
              <a:t>SIX STAGES OF DATA PROCESSING</a:t>
            </a:r>
          </a:p>
          <a:p>
            <a:r>
              <a:rPr lang="en-US" b="1" u="sng" dirty="0" smtClean="0"/>
              <a:t>1</a:t>
            </a:r>
            <a:r>
              <a:rPr lang="en-US" b="1" u="sng" dirty="0"/>
              <a:t>. Data </a:t>
            </a:r>
            <a:r>
              <a:rPr lang="en-US" b="1" u="sng" dirty="0" smtClean="0"/>
              <a:t>collection: </a:t>
            </a:r>
            <a:r>
              <a:rPr lang="en-US" dirty="0" smtClean="0"/>
              <a:t>Collecting </a:t>
            </a:r>
            <a:r>
              <a:rPr lang="en-US" dirty="0"/>
              <a:t>data is the first step in data processing. Data is pulled from available sources, including </a:t>
            </a:r>
            <a:r>
              <a:rPr lang="en-US" dirty="0">
                <a:hlinkClick r:id="rId2"/>
              </a:rPr>
              <a:t>data lakes and data warehouses</a:t>
            </a:r>
            <a:r>
              <a:rPr lang="en-US" dirty="0"/>
              <a:t>. It is important that the data sources available are trustworthy and well-built so the data </a:t>
            </a:r>
            <a:r>
              <a:rPr lang="en-US" dirty="0" smtClean="0"/>
              <a:t>collected </a:t>
            </a:r>
            <a:r>
              <a:rPr lang="en-US" dirty="0"/>
              <a:t>is of the highest possible quality.</a:t>
            </a:r>
          </a:p>
          <a:p>
            <a:r>
              <a:rPr lang="en-US" b="1" u="sng" dirty="0"/>
              <a:t>2. Data </a:t>
            </a:r>
            <a:r>
              <a:rPr lang="en-US" b="1" u="sng" dirty="0" smtClean="0"/>
              <a:t>preparation: </a:t>
            </a:r>
            <a:r>
              <a:rPr lang="en-US" dirty="0" smtClean="0"/>
              <a:t>Once </a:t>
            </a:r>
            <a:r>
              <a:rPr lang="en-US" dirty="0"/>
              <a:t>the data is collected, it then enters the </a:t>
            </a:r>
            <a:r>
              <a:rPr lang="en-US" dirty="0">
                <a:hlinkClick r:id="rId3"/>
              </a:rPr>
              <a:t>data preparation</a:t>
            </a:r>
            <a:r>
              <a:rPr lang="en-US" dirty="0"/>
              <a:t> stage. Data preparation, often referred to as “pre-processing” is the stage at which raw data is cleaned up and organized for the following stage of data processing. During preparation, raw data is diligently checked for any errors. </a:t>
            </a:r>
          </a:p>
          <a:p>
            <a:r>
              <a:rPr lang="en-US" b="1" u="sng" dirty="0"/>
              <a:t>3. Data </a:t>
            </a:r>
            <a:r>
              <a:rPr lang="en-US" b="1" u="sng" dirty="0" smtClean="0"/>
              <a:t>input: </a:t>
            </a:r>
            <a:r>
              <a:rPr lang="en-US" dirty="0" smtClean="0"/>
              <a:t>The </a:t>
            </a:r>
            <a:r>
              <a:rPr lang="en-US" dirty="0"/>
              <a:t>clean data is then entered into its </a:t>
            </a:r>
            <a:r>
              <a:rPr lang="en-US" dirty="0" smtClean="0"/>
              <a:t>destination , </a:t>
            </a:r>
            <a:r>
              <a:rPr lang="en-US" dirty="0"/>
              <a:t>and translated into a language that it can understand. Data input is the first stage in which raw data begins to take the form of usable information.</a:t>
            </a:r>
          </a:p>
          <a:p>
            <a:r>
              <a:rPr lang="en-US" b="1" u="sng" dirty="0"/>
              <a:t>4. </a:t>
            </a:r>
            <a:r>
              <a:rPr lang="en-US" b="1" u="sng" dirty="0" smtClean="0"/>
              <a:t>Processing: </a:t>
            </a:r>
            <a:r>
              <a:rPr lang="en-US" dirty="0" smtClean="0"/>
              <a:t>During </a:t>
            </a:r>
            <a:r>
              <a:rPr lang="en-US" dirty="0"/>
              <a:t>this stage, the data inputted to the computer in the previous stage is actually processed for interpretation. Processing is done using </a:t>
            </a:r>
            <a:r>
              <a:rPr lang="en-US" dirty="0">
                <a:hlinkClick r:id="rId4"/>
              </a:rPr>
              <a:t>machine learning</a:t>
            </a:r>
            <a:r>
              <a:rPr lang="en-US" dirty="0"/>
              <a:t> algorithms, though the process itself may vary slightly depending on the source of data being </a:t>
            </a:r>
            <a:r>
              <a:rPr lang="en-US" dirty="0" smtClean="0"/>
              <a:t>processed .</a:t>
            </a:r>
            <a:endParaRPr lang="en-US" dirty="0"/>
          </a:p>
          <a:p>
            <a:r>
              <a:rPr lang="en-US" b="1" u="sng" dirty="0"/>
              <a:t>5. Data </a:t>
            </a:r>
            <a:r>
              <a:rPr lang="en-US" b="1" u="sng" dirty="0" smtClean="0"/>
              <a:t>output/interpretation: </a:t>
            </a:r>
            <a:r>
              <a:rPr lang="en-US" dirty="0" smtClean="0"/>
              <a:t>The </a:t>
            </a:r>
            <a:r>
              <a:rPr lang="en-US" dirty="0"/>
              <a:t>output/interpretation stage is the stage at which data is finally usable to non-data scientists. It is translated, readable, and often in the form of graphs, videos, images, plain text, etc</a:t>
            </a:r>
            <a:r>
              <a:rPr lang="en-US" dirty="0" smtClean="0"/>
              <a:t>. </a:t>
            </a:r>
            <a:r>
              <a:rPr lang="en-US" dirty="0"/>
              <a:t>Members of the company or institution can now begin to </a:t>
            </a:r>
            <a:r>
              <a:rPr lang="en-US" dirty="0">
                <a:hlinkClick r:id="rId5"/>
              </a:rPr>
              <a:t>self-serve the data</a:t>
            </a:r>
            <a:r>
              <a:rPr lang="en-US" dirty="0"/>
              <a:t> for their own data analytics projects.</a:t>
            </a:r>
          </a:p>
          <a:p>
            <a:r>
              <a:rPr lang="en-US" b="1" u="sng" dirty="0"/>
              <a:t>6. Data </a:t>
            </a:r>
            <a:r>
              <a:rPr lang="en-US" b="1" u="sng" dirty="0" smtClean="0"/>
              <a:t>storage: </a:t>
            </a:r>
            <a:r>
              <a:rPr lang="en-US" dirty="0" smtClean="0"/>
              <a:t>The </a:t>
            </a:r>
            <a:r>
              <a:rPr lang="en-US" dirty="0"/>
              <a:t>final stage of data processing is </a:t>
            </a:r>
            <a:r>
              <a:rPr lang="en-US" dirty="0">
                <a:hlinkClick r:id="rId2"/>
              </a:rPr>
              <a:t>storage</a:t>
            </a:r>
            <a:r>
              <a:rPr lang="en-US" dirty="0"/>
              <a:t>. After all of the data is processed, it is then stored for future use</a:t>
            </a:r>
            <a:r>
              <a:rPr lang="en-US" dirty="0" smtClean="0"/>
              <a:t>. </a:t>
            </a:r>
            <a:r>
              <a:rPr lang="en-US" dirty="0"/>
              <a:t>Plus, properly stored data is a necessity for compliance with data protection legislation like </a:t>
            </a:r>
            <a:r>
              <a:rPr lang="en-US" dirty="0">
                <a:hlinkClick r:id="rId6"/>
              </a:rPr>
              <a:t>GDPR</a:t>
            </a:r>
            <a:r>
              <a:rPr lang="en-US" dirty="0"/>
              <a:t>. When data is properly stored, it can be quickly and easily accessed by members of the organization when needed.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social enterprise that exists all-for the end of extreme… – Thankyou"/>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138</Words>
  <Application>Microsoft Office PowerPoint</Application>
  <PresentationFormat>On-screen Show (4:3)</PresentationFormat>
  <Paragraphs>18</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DATA PROCESSING</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PROCESSING</dc:title>
  <dc:creator>Os</dc:creator>
  <cp:lastModifiedBy>Os</cp:lastModifiedBy>
  <cp:revision>2</cp:revision>
  <dcterms:created xsi:type="dcterms:W3CDTF">2022-07-22T05:13:38Z</dcterms:created>
  <dcterms:modified xsi:type="dcterms:W3CDTF">2022-07-22T05:25:50Z</dcterms:modified>
</cp:coreProperties>
</file>